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24D-3325-40B7-BB0A-0F9DB099F7D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5EED-FCCE-4C81-AB7A-D1AB1E6B7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24D-3325-40B7-BB0A-0F9DB099F7D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5EED-FCCE-4C81-AB7A-D1AB1E6B7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24D-3325-40B7-BB0A-0F9DB099F7D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5EED-FCCE-4C81-AB7A-D1AB1E6B7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24D-3325-40B7-BB0A-0F9DB099F7D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5EED-FCCE-4C81-AB7A-D1AB1E6B7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24D-3325-40B7-BB0A-0F9DB099F7D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5EED-FCCE-4C81-AB7A-D1AB1E6B7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24D-3325-40B7-BB0A-0F9DB099F7D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5EED-FCCE-4C81-AB7A-D1AB1E6B7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24D-3325-40B7-BB0A-0F9DB099F7D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5EED-FCCE-4C81-AB7A-D1AB1E6B7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24D-3325-40B7-BB0A-0F9DB099F7D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5EED-FCCE-4C81-AB7A-D1AB1E6B7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24D-3325-40B7-BB0A-0F9DB099F7D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5EED-FCCE-4C81-AB7A-D1AB1E6B7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24D-3325-40B7-BB0A-0F9DB099F7D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5EED-FCCE-4C81-AB7A-D1AB1E6B7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124D-3325-40B7-BB0A-0F9DB099F7D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5EED-FCCE-4C81-AB7A-D1AB1E6B7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124D-3325-40B7-BB0A-0F9DB099F7DC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85EED-FCCE-4C81-AB7A-D1AB1E6B7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3429000"/>
          </a:xfrm>
        </p:spPr>
        <p:txBody>
          <a:bodyPr/>
          <a:lstStyle/>
          <a:p>
            <a:r>
              <a:rPr lang="en-US" u="sng" dirty="0"/>
              <a:t>The Mouse and the Motorcycle</a:t>
            </a:r>
            <a:br>
              <a:rPr lang="en-US" dirty="0"/>
            </a:br>
            <a:r>
              <a:rPr lang="en-US" dirty="0"/>
              <a:t>Chapter  9</a:t>
            </a:r>
            <a:br>
              <a:rPr lang="en-US" dirty="0"/>
            </a:br>
            <a:r>
              <a:rPr lang="en-US" dirty="0"/>
              <a:t>Ralph Takes Command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Virginia creeper</a:t>
            </a:r>
          </a:p>
        </p:txBody>
      </p:sp>
      <p:pic>
        <p:nvPicPr>
          <p:cNvPr id="3074" name="Picture 2" descr="http://www.istockphoto.com/file_thumbview_approve/12000734/2/istockphoto_12000734-virginia-creeper-vine-framing-brick-wall-parthenocissus-quinq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3019425" cy="4535105"/>
          </a:xfrm>
          <a:prstGeom prst="rect">
            <a:avLst/>
          </a:prstGeom>
          <a:noFill/>
        </p:spPr>
      </p:pic>
      <p:pic>
        <p:nvPicPr>
          <p:cNvPr id="3076" name="Picture 4" descr="http://www.gardenessgardens.com/VirginiaCreeperV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524000"/>
            <a:ext cx="3098668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>
                <a:highlight>
                  <a:srgbClr val="00FFFF"/>
                </a:highlight>
              </a:rPr>
              <a:t>envied</a:t>
            </a:r>
            <a:r>
              <a:rPr lang="en-US" dirty="0"/>
              <a:t> (envy) – want to be like someone</a:t>
            </a:r>
          </a:p>
          <a:p>
            <a:r>
              <a:rPr lang="en-US" dirty="0">
                <a:highlight>
                  <a:srgbClr val="00FFFF"/>
                </a:highlight>
              </a:rPr>
              <a:t>flattered</a:t>
            </a:r>
            <a:r>
              <a:rPr lang="en-US" dirty="0"/>
              <a:t> (flatter)– to feel complimented or praised</a:t>
            </a:r>
          </a:p>
          <a:p>
            <a:r>
              <a:rPr lang="en-US" dirty="0">
                <a:highlight>
                  <a:srgbClr val="00FFFF"/>
                </a:highlight>
              </a:rPr>
              <a:t>reminisced</a:t>
            </a:r>
            <a:r>
              <a:rPr lang="en-US" dirty="0"/>
              <a:t> (reminisce) – think about what happened in the past</a:t>
            </a:r>
          </a:p>
          <a:p>
            <a:r>
              <a:rPr lang="en-US" dirty="0">
                <a:highlight>
                  <a:srgbClr val="00FFFF"/>
                </a:highlight>
              </a:rPr>
              <a:t>conceded</a:t>
            </a:r>
            <a:r>
              <a:rPr lang="en-US" dirty="0"/>
              <a:t> (concede) – agreed</a:t>
            </a:r>
          </a:p>
          <a:p>
            <a:r>
              <a:rPr lang="en-US" dirty="0">
                <a:highlight>
                  <a:srgbClr val="00FFFF"/>
                </a:highlight>
              </a:rPr>
              <a:t>entitled</a:t>
            </a:r>
            <a:r>
              <a:rPr lang="en-US" dirty="0"/>
              <a:t> – allowed to have</a:t>
            </a:r>
          </a:p>
          <a:p>
            <a:r>
              <a:rPr lang="en-US" dirty="0">
                <a:highlight>
                  <a:srgbClr val="00FFFF"/>
                </a:highlight>
              </a:rPr>
              <a:t>pandemonium</a:t>
            </a:r>
            <a:r>
              <a:rPr lang="en-US" dirty="0"/>
              <a:t> – mess, craziness</a:t>
            </a:r>
          </a:p>
          <a:p>
            <a:r>
              <a:rPr lang="en-US" dirty="0">
                <a:highlight>
                  <a:srgbClr val="00FFFF"/>
                </a:highlight>
              </a:rPr>
              <a:t>agitated</a:t>
            </a:r>
            <a:r>
              <a:rPr lang="en-US" dirty="0"/>
              <a:t> – worried, nervous</a:t>
            </a:r>
          </a:p>
          <a:p>
            <a:r>
              <a:rPr lang="en-US" dirty="0">
                <a:highlight>
                  <a:srgbClr val="00FFFF"/>
                </a:highlight>
              </a:rPr>
              <a:t>powwow</a:t>
            </a:r>
            <a:r>
              <a:rPr lang="en-US" dirty="0"/>
              <a:t> – important meeting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>
                <a:highlight>
                  <a:srgbClr val="00FFFF"/>
                </a:highlight>
              </a:rPr>
              <a:t>ventured</a:t>
            </a:r>
            <a:r>
              <a:rPr lang="en-US" dirty="0"/>
              <a:t> – asked about</a:t>
            </a:r>
          </a:p>
          <a:p>
            <a:r>
              <a:rPr lang="en-US" dirty="0">
                <a:highlight>
                  <a:srgbClr val="00FFFF"/>
                </a:highlight>
              </a:rPr>
              <a:t>foolhardy</a:t>
            </a:r>
            <a:r>
              <a:rPr lang="en-US" dirty="0"/>
              <a:t> – careless, foolish</a:t>
            </a:r>
          </a:p>
          <a:p>
            <a:r>
              <a:rPr lang="en-US" dirty="0">
                <a:highlight>
                  <a:srgbClr val="00FFFF"/>
                </a:highlight>
              </a:rPr>
              <a:t>ominously</a:t>
            </a:r>
            <a:r>
              <a:rPr lang="en-US" dirty="0"/>
              <a:t> – threatening or warning about the future</a:t>
            </a:r>
          </a:p>
          <a:p>
            <a:r>
              <a:rPr lang="en-US" dirty="0">
                <a:highlight>
                  <a:srgbClr val="00FFFF"/>
                </a:highlight>
              </a:rPr>
              <a:t>exterminator</a:t>
            </a:r>
            <a:r>
              <a:rPr lang="en-US" dirty="0"/>
              <a:t> – someone who sprays chemicals to kill bugs and rodents</a:t>
            </a:r>
          </a:p>
          <a:p>
            <a:r>
              <a:rPr lang="en-US" dirty="0">
                <a:highlight>
                  <a:srgbClr val="00FFFF"/>
                </a:highlight>
              </a:rPr>
              <a:t>flee</a:t>
            </a:r>
            <a:r>
              <a:rPr lang="en-US" dirty="0"/>
              <a:t> – leave quickly</a:t>
            </a:r>
          </a:p>
          <a:p>
            <a:r>
              <a:rPr lang="en-US" dirty="0">
                <a:highlight>
                  <a:srgbClr val="00FFFF"/>
                </a:highlight>
              </a:rPr>
              <a:t>bewildered</a:t>
            </a:r>
            <a:r>
              <a:rPr lang="en-US" dirty="0"/>
              <a:t> – confused</a:t>
            </a:r>
          </a:p>
          <a:p>
            <a:r>
              <a:rPr lang="en-US" dirty="0">
                <a:highlight>
                  <a:srgbClr val="00FFFF"/>
                </a:highlight>
              </a:rPr>
              <a:t>scrabbling</a:t>
            </a:r>
            <a:r>
              <a:rPr lang="en-US" dirty="0"/>
              <a:t> – scratch or scrape and wander around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highlight>
                  <a:srgbClr val="FFFF00"/>
                </a:highlight>
              </a:rPr>
              <a:t>2020 Class – You don’t need to write these down.  Just think about them.  </a:t>
            </a:r>
          </a:p>
          <a:p>
            <a:pPr marL="0" indent="0">
              <a:buNone/>
            </a:pPr>
            <a:r>
              <a:rPr lang="en-US" sz="2000" dirty="0"/>
              <a:t>Please answer these questions in a complete sentence.</a:t>
            </a:r>
          </a:p>
          <a:p>
            <a:pPr marL="514350" indent="-514350">
              <a:buAutoNum type="arabicPeriod"/>
            </a:pPr>
            <a:r>
              <a:rPr lang="en-US" dirty="0"/>
              <a:t>Why is this chapter called “Ralph Takes Command”?</a:t>
            </a:r>
            <a:r>
              <a:rPr lang="en-US" sz="1400" dirty="0"/>
              <a:t>  </a:t>
            </a:r>
            <a:r>
              <a:rPr lang="en-US" sz="1600" dirty="0"/>
              <a:t>This chapter is called “Ralph Takes Command” because……..</a:t>
            </a:r>
          </a:p>
          <a:p>
            <a:pPr marL="514350" indent="-514350">
              <a:buAutoNum type="arabicPeriod"/>
            </a:pPr>
            <a:r>
              <a:rPr lang="en-US" dirty="0"/>
              <a:t>What has Ralph managed to do that no one else in the history of their family has been able to do? </a:t>
            </a:r>
            <a:r>
              <a:rPr lang="en-US" sz="1600" dirty="0"/>
              <a:t>Ralph has managed to…………</a:t>
            </a:r>
          </a:p>
          <a:p>
            <a:pPr marL="514350" indent="-514350">
              <a:buAutoNum type="arabicPeriod"/>
            </a:pPr>
            <a:r>
              <a:rPr lang="en-US" dirty="0"/>
              <a:t>At the very end of the chapter, Ralph’s mother is still worried about something.  What is Ralph’s mother worried about?  How could that worry be solved?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600" dirty="0"/>
              <a:t>Ralph’s mother is worried that…….</a:t>
            </a:r>
          </a:p>
          <a:p>
            <a:pPr marL="0" indent="0">
              <a:buNone/>
            </a:pPr>
            <a:r>
              <a:rPr lang="en-US" sz="1600" dirty="0"/>
              <a:t>	One way the worry could be solved would be……………..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2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2020 Class – You do need to do this.  The hamburger model is in your packet.</a:t>
            </a:r>
            <a:br>
              <a:rPr lang="en-US" dirty="0">
                <a:highlight>
                  <a:srgbClr val="FFFF00"/>
                </a:highlight>
              </a:rPr>
            </a:br>
            <a:r>
              <a:rPr lang="en-US" dirty="0"/>
              <a:t>Hamburger Question:</a:t>
            </a:r>
            <a:br>
              <a:rPr lang="en-US" dirty="0"/>
            </a:br>
            <a:r>
              <a:rPr lang="en-US" sz="2000" dirty="0"/>
              <a:t>In what ways could Ralph’s family show their gratitude to Keith for room service?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Top Bun (Introduction) – I think that Ralph’s family could thank Keith for room service in several ways.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Meat (Reasons) - </a:t>
            </a:r>
          </a:p>
          <a:p>
            <a:pPr>
              <a:buNone/>
            </a:pPr>
            <a:r>
              <a:rPr lang="en-US" sz="2800" dirty="0"/>
              <a:t>First, Next, Finally,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Bottom Bun (Conclusion) - These are several ways that Ralph’s family could thank Keith for room service.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325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Mouse and the Motorcycle Chapter  9 Ralph Takes Command</vt:lpstr>
      <vt:lpstr>Virginia creeper</vt:lpstr>
      <vt:lpstr>PowerPoint Presentation</vt:lpstr>
      <vt:lpstr>PowerPoint Presentation</vt:lpstr>
      <vt:lpstr>PowerPoint Presentation</vt:lpstr>
      <vt:lpstr>2020 Class – You do need to do this.  The hamburger model is in your packet. Hamburger Question: In what ways could Ralph’s family show their gratitude to Keith for room service? </vt:lpstr>
    </vt:vector>
  </TitlesOfParts>
  <Company>Granite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Mouse and the Motorcycle Chapter  9 Ralph Takes Command</dc:title>
  <dc:creator>rbryner</dc:creator>
  <cp:lastModifiedBy>Bryner, Rebecca</cp:lastModifiedBy>
  <cp:revision>12</cp:revision>
  <dcterms:created xsi:type="dcterms:W3CDTF">2011-05-16T22:40:25Z</dcterms:created>
  <dcterms:modified xsi:type="dcterms:W3CDTF">2020-05-07T21:59:26Z</dcterms:modified>
</cp:coreProperties>
</file>